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BF8DD4-FEAA-4C5A-990D-4B0A565BE6DB}">
  <a:tblStyle styleId="{FBBF8DD4-FEAA-4C5A-990D-4B0A565BE6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57" Type="http://schemas.openxmlformats.org/officeDocument/2006/relationships/font" Target="fonts/OpenSans-regular.fntdata"/><Relationship Id="rId12" Type="http://schemas.openxmlformats.org/officeDocument/2006/relationships/slide" Target="slides/slide6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OpenSans-italic.fntdata"/><Relationship Id="rId14" Type="http://schemas.openxmlformats.org/officeDocument/2006/relationships/slide" Target="slides/slide8.xml"/><Relationship Id="rId58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52ef6303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852ef630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52ef6303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852ef6303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52ef6303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852ef6303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852ef6303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852ef6303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52ef6303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852ef6303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52ef6303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852ef6303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52ef6303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852ef6303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7590b9a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87590b9a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52ef630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852ef630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52ef630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852ef630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4a245319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84a245319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52ef630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852ef630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52ef630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852ef630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7590b9a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87590b9a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52ef6303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852ef6303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52ef6303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852ef6303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7590b9a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87590b9a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7590b9a1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87590b9a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fd88ca5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4fd88ca5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fd88ca5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4fd88ca5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4a245319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84a245319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fd88ca5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4fd88ca5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fd88ca5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4fd88ca5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fd88ca5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4fd88ca5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fd88ca59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4fd88ca59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fd88ca5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4fd88ca5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fd88ca59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4fd88ca59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fd88ca5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4fd88ca5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852ef6303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852ef6303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83869429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183869429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4a245319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84a24531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8386942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18386942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52ef63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852ef63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52ef630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852ef630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47075" y="2185038"/>
            <a:ext cx="366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1600"/>
              <a:buNone/>
              <a:defRPr b="1">
                <a:solidFill>
                  <a:srgbClr val="F8F9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47075" y="2452363"/>
            <a:ext cx="3046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400"/>
              <a:buFont typeface="Open Sans"/>
              <a:buNone/>
              <a:defRPr i="1" sz="14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 1">
  <p:cSld name="ONE_COLUMN_TEXT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360600" y="375012"/>
            <a:ext cx="74925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None/>
              <a:defRPr b="0" sz="28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1"/>
          <p:cNvSpPr/>
          <p:nvPr/>
        </p:nvSpPr>
        <p:spPr>
          <a:xfrm>
            <a:off x="303425" y="366001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67250" y="1384725"/>
            <a:ext cx="84321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4128633" y="803274"/>
            <a:ext cx="3665100" cy="3665100"/>
          </a:xfrm>
          <a:prstGeom prst="ellipse">
            <a:avLst/>
          </a:prstGeom>
          <a:solidFill>
            <a:srgbClr val="F8F9FD"/>
          </a:solidFill>
          <a:ln>
            <a:noFill/>
          </a:ln>
          <a:effectLst>
            <a:outerShdw blurRad="57150" rotWithShape="0" algn="bl" dir="5400000" dist="19050">
              <a:srgbClr val="999999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1357800" y="1096375"/>
            <a:ext cx="64284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0700"/>
              <a:buNone/>
              <a:defRPr sz="207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153D3B"/>
                </a:solidFill>
              </a:defRPr>
            </a:lvl1pPr>
            <a:lvl2pPr lvl="1">
              <a:buNone/>
              <a:defRPr sz="1300">
                <a:solidFill>
                  <a:srgbClr val="153D3B"/>
                </a:solidFill>
              </a:defRPr>
            </a:lvl2pPr>
            <a:lvl3pPr lvl="2">
              <a:buNone/>
              <a:defRPr sz="1300">
                <a:solidFill>
                  <a:srgbClr val="153D3B"/>
                </a:solidFill>
              </a:defRPr>
            </a:lvl3pPr>
            <a:lvl4pPr lvl="3">
              <a:buNone/>
              <a:defRPr sz="1300">
                <a:solidFill>
                  <a:srgbClr val="153D3B"/>
                </a:solidFill>
              </a:defRPr>
            </a:lvl4pPr>
            <a:lvl5pPr lvl="4">
              <a:buNone/>
              <a:defRPr sz="1300">
                <a:solidFill>
                  <a:srgbClr val="153D3B"/>
                </a:solidFill>
              </a:defRPr>
            </a:lvl5pPr>
            <a:lvl6pPr lvl="5">
              <a:buNone/>
              <a:defRPr sz="1300">
                <a:solidFill>
                  <a:srgbClr val="153D3B"/>
                </a:solidFill>
              </a:defRPr>
            </a:lvl6pPr>
            <a:lvl7pPr lvl="6">
              <a:buNone/>
              <a:defRPr sz="1300">
                <a:solidFill>
                  <a:srgbClr val="153D3B"/>
                </a:solidFill>
              </a:defRPr>
            </a:lvl7pPr>
            <a:lvl8pPr lvl="7">
              <a:buNone/>
              <a:defRPr sz="1300">
                <a:solidFill>
                  <a:srgbClr val="153D3B"/>
                </a:solidFill>
              </a:defRPr>
            </a:lvl8pPr>
            <a:lvl9pPr lvl="8">
              <a:buNone/>
              <a:defRPr sz="1300">
                <a:solidFill>
                  <a:srgbClr val="153D3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CAPTION_ONLY">
    <p:bg>
      <p:bgPr>
        <a:solidFill>
          <a:srgbClr val="2DCD6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81500" y="3994406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b="1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69475" y="2196108"/>
            <a:ext cx="3005051" cy="7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490518" y="4365805"/>
            <a:ext cx="7492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1200"/>
              <a:buNone/>
              <a:defRPr b="0" sz="1200">
                <a:solidFill>
                  <a:srgbClr val="F8F9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/>
          <p:nvPr>
            <p:ph idx="2" type="pic"/>
          </p:nvPr>
        </p:nvSpPr>
        <p:spPr>
          <a:xfrm>
            <a:off x="7902706" y="420325"/>
            <a:ext cx="850800" cy="850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ha do tempo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863518" y="333778"/>
            <a:ext cx="683100" cy="683100"/>
          </a:xfrm>
          <a:prstGeom prst="ellipse">
            <a:avLst/>
          </a:prstGeom>
          <a:solidFill>
            <a:srgbClr val="F8F9FD"/>
          </a:solidFill>
          <a:ln>
            <a:noFill/>
          </a:ln>
          <a:effectLst>
            <a:outerShdw blurRad="57150" rotWithShape="0" algn="bl" dir="5400000" dist="19050">
              <a:srgbClr val="999999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 flipH="1" rot="10800000">
            <a:off x="-17650" y="2841725"/>
            <a:ext cx="9167700" cy="3600"/>
          </a:xfrm>
          <a:prstGeom prst="straightConnector1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4"/>
          <p:cNvSpPr txBox="1"/>
          <p:nvPr>
            <p:ph type="title"/>
          </p:nvPr>
        </p:nvSpPr>
        <p:spPr>
          <a:xfrm>
            <a:off x="2134050" y="1666425"/>
            <a:ext cx="4875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None/>
              <a:defRPr b="0" sz="28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2134050" y="3145350"/>
            <a:ext cx="48759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ts val="1400"/>
              <a:buNone/>
              <a:defRPr b="0" sz="1400">
                <a:solidFill>
                  <a:srgbClr val="042A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26150" y="333775"/>
            <a:ext cx="104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●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○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■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●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○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■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●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○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Font typeface="Open Sans"/>
              <a:buChar char="■"/>
              <a:defRPr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 Padrã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4947075" y="2185038"/>
            <a:ext cx="3664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600"/>
              <a:buNone/>
              <a:defRPr b="1">
                <a:solidFill>
                  <a:srgbClr val="153D3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947075" y="2452363"/>
            <a:ext cx="3046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400"/>
              <a:buFont typeface="Open Sans"/>
              <a:buNone/>
              <a:defRPr i="1" sz="14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153D3B"/>
                </a:solidFill>
              </a:defRPr>
            </a:lvl1pPr>
            <a:lvl2pPr lvl="1">
              <a:buNone/>
              <a:defRPr sz="1300">
                <a:solidFill>
                  <a:srgbClr val="153D3B"/>
                </a:solidFill>
              </a:defRPr>
            </a:lvl2pPr>
            <a:lvl3pPr lvl="2">
              <a:buNone/>
              <a:defRPr sz="1300">
                <a:solidFill>
                  <a:srgbClr val="153D3B"/>
                </a:solidFill>
              </a:defRPr>
            </a:lvl3pPr>
            <a:lvl4pPr lvl="3">
              <a:buNone/>
              <a:defRPr sz="1300">
                <a:solidFill>
                  <a:srgbClr val="153D3B"/>
                </a:solidFill>
              </a:defRPr>
            </a:lvl4pPr>
            <a:lvl5pPr lvl="4">
              <a:buNone/>
              <a:defRPr sz="1300">
                <a:solidFill>
                  <a:srgbClr val="153D3B"/>
                </a:solidFill>
              </a:defRPr>
            </a:lvl5pPr>
            <a:lvl6pPr lvl="5">
              <a:buNone/>
              <a:defRPr sz="1300">
                <a:solidFill>
                  <a:srgbClr val="153D3B"/>
                </a:solidFill>
              </a:defRPr>
            </a:lvl6pPr>
            <a:lvl7pPr lvl="6">
              <a:buNone/>
              <a:defRPr sz="1300">
                <a:solidFill>
                  <a:srgbClr val="153D3B"/>
                </a:solidFill>
              </a:defRPr>
            </a:lvl7pPr>
            <a:lvl8pPr lvl="7">
              <a:buNone/>
              <a:defRPr sz="1300">
                <a:solidFill>
                  <a:srgbClr val="153D3B"/>
                </a:solidFill>
              </a:defRPr>
            </a:lvl8pPr>
            <a:lvl9pPr lvl="8">
              <a:buNone/>
              <a:defRPr sz="1300">
                <a:solidFill>
                  <a:srgbClr val="153D3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 Telas Grandes 2">
  <p:cSld name="TITLE_1_1_1">
    <p:bg>
      <p:bgPr>
        <a:solidFill>
          <a:srgbClr val="042A2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042A2B"/>
          </a:solidFill>
          <a:ln cap="flat" cmpd="sng" w="9525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780000" dist="19050">
              <a:srgbClr val="2DCD69">
                <a:alpha val="2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1701750" y="1943400"/>
            <a:ext cx="5740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3500"/>
              <a:buNone/>
              <a:defRPr b="1" sz="3500">
                <a:solidFill>
                  <a:srgbClr val="F8F9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9FD"/>
              </a:buClr>
              <a:buSzPts val="4000"/>
              <a:buNone/>
              <a:defRPr sz="4000">
                <a:solidFill>
                  <a:srgbClr val="F8F9F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dor Telas Grandes 1">
  <p:cSld name="TITLE_1_1">
    <p:bg>
      <p:bgPr>
        <a:solidFill>
          <a:srgbClr val="F8F9FD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/>
          <p:nvPr>
            <p:ph type="ctrTitle"/>
          </p:nvPr>
        </p:nvSpPr>
        <p:spPr>
          <a:xfrm>
            <a:off x="1701750" y="1943400"/>
            <a:ext cx="5740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3500"/>
              <a:buNone/>
              <a:defRPr b="1" sz="3500">
                <a:solidFill>
                  <a:srgbClr val="153D3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153D3B"/>
                </a:solidFill>
              </a:defRPr>
            </a:lvl1pPr>
            <a:lvl2pPr lvl="1">
              <a:buNone/>
              <a:defRPr sz="1300">
                <a:solidFill>
                  <a:srgbClr val="153D3B"/>
                </a:solidFill>
              </a:defRPr>
            </a:lvl2pPr>
            <a:lvl3pPr lvl="2">
              <a:buNone/>
              <a:defRPr sz="1300">
                <a:solidFill>
                  <a:srgbClr val="153D3B"/>
                </a:solidFill>
              </a:defRPr>
            </a:lvl3pPr>
            <a:lvl4pPr lvl="3">
              <a:buNone/>
              <a:defRPr sz="1300">
                <a:solidFill>
                  <a:srgbClr val="153D3B"/>
                </a:solidFill>
              </a:defRPr>
            </a:lvl4pPr>
            <a:lvl5pPr lvl="4">
              <a:buNone/>
              <a:defRPr sz="1300">
                <a:solidFill>
                  <a:srgbClr val="153D3B"/>
                </a:solidFill>
              </a:defRPr>
            </a:lvl5pPr>
            <a:lvl6pPr lvl="5">
              <a:buNone/>
              <a:defRPr sz="1300">
                <a:solidFill>
                  <a:srgbClr val="153D3B"/>
                </a:solidFill>
              </a:defRPr>
            </a:lvl6pPr>
            <a:lvl7pPr lvl="6">
              <a:buNone/>
              <a:defRPr sz="1300">
                <a:solidFill>
                  <a:srgbClr val="153D3B"/>
                </a:solidFill>
              </a:defRPr>
            </a:lvl7pPr>
            <a:lvl8pPr lvl="7">
              <a:buNone/>
              <a:defRPr sz="1300">
                <a:solidFill>
                  <a:srgbClr val="153D3B"/>
                </a:solidFill>
              </a:defRPr>
            </a:lvl8pPr>
            <a:lvl9pPr lvl="8">
              <a:buNone/>
              <a:defRPr sz="1300">
                <a:solidFill>
                  <a:srgbClr val="153D3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resentando pessoa">
  <p:cSld name="TITLE_ONLY_2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>
            <p:ph idx="2" type="pic"/>
          </p:nvPr>
        </p:nvSpPr>
        <p:spPr>
          <a:xfrm>
            <a:off x="5501550" y="607500"/>
            <a:ext cx="2970900" cy="392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6"/>
          <p:cNvSpPr/>
          <p:nvPr/>
        </p:nvSpPr>
        <p:spPr>
          <a:xfrm>
            <a:off x="303425" y="1695651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/>
          <p:nvPr>
            <p:ph type="ctrTitle"/>
          </p:nvPr>
        </p:nvSpPr>
        <p:spPr>
          <a:xfrm>
            <a:off x="343677" y="1714400"/>
            <a:ext cx="45861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None/>
              <a:defRPr b="0" sz="28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363656" y="2818175"/>
            <a:ext cx="7532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3" type="body"/>
          </p:nvPr>
        </p:nvSpPr>
        <p:spPr>
          <a:xfrm>
            <a:off x="236100" y="3292300"/>
            <a:ext cx="6020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200"/>
              <a:buFont typeface="Open Sans"/>
              <a:buChar char="●"/>
              <a:defRPr b="1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○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■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●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○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■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●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○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100"/>
              <a:buFont typeface="Open Sans"/>
              <a:buChar char="■"/>
              <a:defRPr b="1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ha do tempo 1">
  <p:cSld name="TITLE_AND_TWO_COLUMNS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863518" y="333778"/>
            <a:ext cx="683100" cy="683100"/>
          </a:xfrm>
          <a:prstGeom prst="ellipse">
            <a:avLst/>
          </a:prstGeom>
          <a:solidFill>
            <a:srgbClr val="F8F9FD"/>
          </a:solidFill>
          <a:ln>
            <a:noFill/>
          </a:ln>
          <a:effectLst>
            <a:outerShdw blurRad="57150" rotWithShape="0" algn="bl" dir="5400000" dist="19050">
              <a:srgbClr val="999999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7"/>
          <p:cNvCxnSpPr/>
          <p:nvPr/>
        </p:nvCxnSpPr>
        <p:spPr>
          <a:xfrm flipH="1" rot="10800000">
            <a:off x="-17650" y="2841725"/>
            <a:ext cx="9167700" cy="3600"/>
          </a:xfrm>
          <a:prstGeom prst="straightConnector1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26150" y="333775"/>
            <a:ext cx="1046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Char char="●"/>
              <a:defRPr sz="2800">
                <a:solidFill>
                  <a:srgbClr val="2DCD69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  <a:defRPr>
                <a:solidFill>
                  <a:srgbClr val="595959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■"/>
              <a:defRPr>
                <a:solidFill>
                  <a:srgbClr val="595959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  <a:defRPr>
                <a:solidFill>
                  <a:srgbClr val="595959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  <a:defRPr>
                <a:solidFill>
                  <a:srgbClr val="595959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■"/>
              <a:defRPr>
                <a:solidFill>
                  <a:srgbClr val="595959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  <a:defRPr>
                <a:solidFill>
                  <a:srgbClr val="595959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○"/>
              <a:defRPr>
                <a:solidFill>
                  <a:srgbClr val="595959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■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1968975" y="1910600"/>
            <a:ext cx="186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1968975" y="3222050"/>
            <a:ext cx="186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4" type="body"/>
          </p:nvPr>
        </p:nvSpPr>
        <p:spPr>
          <a:xfrm>
            <a:off x="5475425" y="1910600"/>
            <a:ext cx="186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5" type="body"/>
          </p:nvPr>
        </p:nvSpPr>
        <p:spPr>
          <a:xfrm>
            <a:off x="5475425" y="3318425"/>
            <a:ext cx="186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colunas 1">
  <p:cSld name="TITLE_ONLY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1035013" y="1520950"/>
            <a:ext cx="33333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369969" y="487428"/>
            <a:ext cx="7492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000"/>
              <a:buNone/>
              <a:defRPr b="0" sz="20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1115075" y="1730300"/>
            <a:ext cx="29982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4775663" y="1532900"/>
            <a:ext cx="33333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4855725" y="1742250"/>
            <a:ext cx="29982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s e imagem 1 1">
  <p:cSld name="TITLE_ONLY_2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21413" y="1520950"/>
            <a:ext cx="33333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369969" y="487428"/>
            <a:ext cx="7492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000"/>
              <a:buNone/>
              <a:defRPr b="0" sz="20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01475" y="1730300"/>
            <a:ext cx="29982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●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○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Open Sans"/>
              <a:buChar char="■"/>
              <a:defRPr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9"/>
          <p:cNvSpPr/>
          <p:nvPr>
            <p:ph idx="2" type="pic"/>
          </p:nvPr>
        </p:nvSpPr>
        <p:spPr>
          <a:xfrm>
            <a:off x="4667550" y="1520950"/>
            <a:ext cx="3804900" cy="285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m 1">
  <p:cSld name="ONE_COLUMN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360600" y="375012"/>
            <a:ext cx="74925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2800"/>
              <a:buNone/>
              <a:defRPr b="0" sz="2800">
                <a:solidFill>
                  <a:srgbClr val="2DCD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303425" y="366001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>
            <p:ph idx="2" type="pic"/>
          </p:nvPr>
        </p:nvSpPr>
        <p:spPr>
          <a:xfrm>
            <a:off x="491850" y="1956200"/>
            <a:ext cx="8160300" cy="28506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363656" y="1257088"/>
            <a:ext cx="7532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None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F8F9F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600"/>
              <a:buFont typeface="Open Sans"/>
              <a:buNone/>
              <a:defRPr b="1" i="0" sz="16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53D3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D3B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rgbClr val="153D3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4968875" y="2177350"/>
            <a:ext cx="366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4968875" y="2460050"/>
            <a:ext cx="3046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50">
                <a:solidFill>
                  <a:srgbClr val="2DCD6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padrão de comunicação em IoT e impacto no seu dia a dia</a:t>
            </a:r>
            <a:endParaRPr sz="1250">
              <a:solidFill>
                <a:srgbClr val="2DCD6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50" y="1441888"/>
            <a:ext cx="3619325" cy="22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Se observa alguns componentes principais: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Mensagem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Broker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Publisher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○"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QoS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sp>
        <p:nvSpPr>
          <p:cNvPr id="155" name="Google Shape;155;p24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900" y="2086886"/>
            <a:ext cx="3293450" cy="22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b="0" lang="pt-BR" sz="1500">
                <a:solidFill>
                  <a:srgbClr val="202124"/>
                </a:solidFill>
                <a:highlight>
                  <a:srgbClr val="F8F9FA"/>
                </a:highlight>
              </a:rPr>
              <a:t>Cabeçalho fixo de 2 bytes + </a:t>
            </a:r>
            <a:r>
              <a:rPr b="0" lang="pt-BR" sz="1500">
                <a:solidFill>
                  <a:srgbClr val="202124"/>
                </a:solidFill>
                <a:highlight>
                  <a:srgbClr val="F8F9FA"/>
                </a:highlight>
              </a:rPr>
              <a:t>cabeçalho</a:t>
            </a:r>
            <a:r>
              <a:rPr b="0" lang="pt-BR" sz="1500">
                <a:solidFill>
                  <a:srgbClr val="202124"/>
                </a:solidFill>
                <a:highlight>
                  <a:srgbClr val="F8F9FA"/>
                </a:highlight>
              </a:rPr>
              <a:t> variável + payload</a:t>
            </a:r>
            <a:endParaRPr b="0" sz="15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Mensagem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950838"/>
            <a:ext cx="57150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Tipos de 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Mensage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956763"/>
            <a:ext cx="47815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>
                <a:solidFill>
                  <a:srgbClr val="202124"/>
                </a:solidFill>
                <a:highlight>
                  <a:srgbClr val="F8F9FA"/>
                </a:highlight>
              </a:rPr>
              <a:t>Distribui as informações aos clientes interessados ​​conectados ao servidor</a:t>
            </a:r>
            <a:endParaRPr b="0"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Broker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71" y="2192801"/>
            <a:ext cx="4024866" cy="21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>
                <a:solidFill>
                  <a:srgbClr val="202124"/>
                </a:solidFill>
                <a:highlight>
                  <a:srgbClr val="F8F9FA"/>
                </a:highlight>
              </a:rPr>
              <a:t>Dispositivo que se conecta ao broker para enviar ou receber informações</a:t>
            </a:r>
            <a:endParaRPr b="0"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287" y="2182500"/>
            <a:ext cx="4375426" cy="2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>
                <a:solidFill>
                  <a:srgbClr val="202124"/>
                </a:solidFill>
                <a:highlight>
                  <a:srgbClr val="F8F9FA"/>
                </a:highlight>
              </a:rPr>
              <a:t>Os clientes publicam, assinam ou fazem as duas coisas em um tópico</a:t>
            </a:r>
            <a:endParaRPr b="0"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963" y="2471000"/>
            <a:ext cx="5550067" cy="1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>
                <a:solidFill>
                  <a:srgbClr val="202124"/>
                </a:solidFill>
                <a:highlight>
                  <a:srgbClr val="F8F9FA"/>
                </a:highlight>
              </a:rPr>
              <a:t>Clientes que enviam informações ao broker para distribuir aos clientes interessados ​​com base no nome do tópico</a:t>
            </a:r>
            <a:endParaRPr b="0"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Publisher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2487875"/>
            <a:ext cx="50101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Subscriber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099213"/>
            <a:ext cx="4363050" cy="29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530100" y="2491050"/>
            <a:ext cx="4041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202124"/>
                </a:solidFill>
                <a:highlight>
                  <a:srgbClr val="F8F9FA"/>
                </a:highlight>
              </a:rPr>
              <a:t>Clientes que informam ao broker em quais tópicos estão interessados e passam a receber as informações relacionadas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Cada processo de conexão estabelece um nível de qualidade de serviço desejado: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500"/>
              <a:t>QoS 0</a:t>
            </a:r>
            <a:endParaRPr b="1"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500"/>
              <a:t>QoS 1</a:t>
            </a:r>
            <a:endParaRPr b="1"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500"/>
              <a:t>QoS 2</a:t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QoS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Semelhante ao UDP, sem confirmação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Remetente não armazena mensagens para retransmissões futuras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QoS 0 - No máximo 1 vez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099" y="2045700"/>
            <a:ext cx="5669799" cy="2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91225" y="4413725"/>
            <a:ext cx="8048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Open Sans Light"/>
                <a:ea typeface="Open Sans Light"/>
                <a:cs typeface="Open Sans Light"/>
                <a:sym typeface="Open Sans Light"/>
              </a:rPr>
              <a:t>Fonte: Protocolo MQTT. Redes 1. Disponível em: &lt;https://www.gta.ufrj.br/ensino/eel878/redes1-2019-1/vf/mqtt/&gt;. Acesso em: 7 Nov. 2022.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Gabriel Prando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316900" y="1808250"/>
            <a:ext cx="45762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pt-BR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2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Engenheiro de software tribo de</a:t>
            </a:r>
            <a:r>
              <a:rPr b="1" lang="pt-BR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Plataforma na </a:t>
            </a:r>
            <a:r>
              <a:rPr b="1" lang="pt-BR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Conta Simples</a:t>
            </a:r>
            <a:endParaRPr b="1" sz="12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Quase </a:t>
            </a:r>
            <a:r>
              <a:rPr lang="pt-BR" sz="1200">
                <a:solidFill>
                  <a:srgbClr val="042A2B"/>
                </a:solidFill>
                <a:latin typeface="Open Sans"/>
                <a:ea typeface="Open Sans"/>
                <a:cs typeface="Open Sans"/>
                <a:sym typeface="Open Sans"/>
              </a:rPr>
              <a:t>Engenheiro de computação pela UTFPR</a:t>
            </a:r>
            <a:endParaRPr sz="1200">
              <a:solidFill>
                <a:srgbClr val="042A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2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Entusiasta</a:t>
            </a:r>
            <a:r>
              <a:rPr lang="pt-BR" sz="1200">
                <a:solidFill>
                  <a:srgbClr val="042A2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Node, Go, banco de dados e tech no geral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100" y="877975"/>
            <a:ext cx="1797000" cy="1796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ctrTitle"/>
          </p:nvPr>
        </p:nvSpPr>
        <p:spPr>
          <a:xfrm>
            <a:off x="1625550" y="940425"/>
            <a:ext cx="58206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Há confirmação de entrega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500"/>
              <a:t>Remetente pode enviar várias mensagens análogas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500"/>
              <a:t>Pode ocorrer atraso no recebimento de feedback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Mensagem é armazenada pelo remetente até a confirmação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QoS 1- Pelo menos uma vez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524" y="2026075"/>
            <a:ext cx="5528949" cy="21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91225" y="4413725"/>
            <a:ext cx="8048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Open Sans Light"/>
                <a:ea typeface="Open Sans Light"/>
                <a:cs typeface="Open Sans Light"/>
                <a:sym typeface="Open Sans Light"/>
              </a:rPr>
              <a:t>Fonte: Protocolo MQTT. Redes 1. Disponível em: &lt;https://www.gta.ufrj.br/ensino/eel878/redes1-2019-1/vf/mqtt/&gt;. Acesso em: 7 Nov. 2022.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ctrTitle"/>
          </p:nvPr>
        </p:nvSpPr>
        <p:spPr>
          <a:xfrm>
            <a:off x="1701750" y="94742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Garante que será entregue 1 única vez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ts val="1500"/>
              <a:buChar char="●"/>
            </a:pPr>
            <a:r>
              <a:rPr lang="pt-BR" sz="1150">
                <a:solidFill>
                  <a:srgbClr val="042A2B"/>
                </a:solidFill>
              </a:rPr>
              <a:t>Envio de confirmações de recebimento e confirmações de recebimento de confirmações de recebimento (confirmação bidirecional)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QoS 2 - Exatamente uma vez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78" y="1968300"/>
            <a:ext cx="6022447" cy="2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91225" y="4413725"/>
            <a:ext cx="8048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Open Sans Light"/>
                <a:ea typeface="Open Sans Light"/>
                <a:cs typeface="Open Sans Light"/>
                <a:sym typeface="Open Sans Light"/>
              </a:rPr>
              <a:t>Fonte: Protocolo MQTT. Redes 1. Disponível em: &lt;https://www.gta.ufrj.br/ensino/eel878/redes1-2019-1/vf/mqtt/&gt;. Acesso em: 7 Nov. 2022.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ctrTitle"/>
          </p:nvPr>
        </p:nvSpPr>
        <p:spPr>
          <a:xfrm>
            <a:off x="1701750" y="94742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25925"/>
              <a:buChar char="●"/>
            </a:pPr>
            <a:r>
              <a:rPr lang="pt-BR" sz="1350">
                <a:solidFill>
                  <a:srgbClr val="042A2B"/>
                </a:solidFill>
              </a:rPr>
              <a:t>Não existe um QoS melhor ou pior, tudo depende do caso de uso da aplicação, recursos disponíveis, etc</a:t>
            </a:r>
            <a:endParaRPr sz="1350">
              <a:solidFill>
                <a:srgbClr val="042A2B"/>
              </a:solidFill>
            </a:endParaRPr>
          </a:p>
          <a:p>
            <a:pPr indent="-3057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lang="pt-BR" sz="1350">
                <a:solidFill>
                  <a:srgbClr val="042A2B"/>
                </a:solidFill>
              </a:rPr>
              <a:t>O nível de QoS é acordado entre client e broker, logo em um mesmo tópico podemos ter níveis de QoS </a:t>
            </a:r>
            <a:r>
              <a:rPr lang="pt-BR" sz="1350">
                <a:solidFill>
                  <a:srgbClr val="042A2B"/>
                </a:solidFill>
              </a:rPr>
              <a:t>heterogêneos</a:t>
            </a:r>
            <a:endParaRPr sz="1350">
              <a:solidFill>
                <a:srgbClr val="042A2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42A2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QoS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MQTT vs HTTP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73" name="Google Shape;273;p37"/>
          <p:cNvGraphicFramePr/>
          <p:nvPr/>
        </p:nvGraphicFramePr>
        <p:xfrm>
          <a:off x="1422625" y="971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{FBBF8DD4-FEAA-4C5A-990D-4B0A565BE6DB}</a:tableStyleId>
              </a:tblPr>
              <a:tblGrid>
                <a:gridCol w="3149375"/>
                <a:gridCol w="3149375"/>
              </a:tblGrid>
              <a:tr h="3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MQTT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HTTP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Publicação / assinatura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Solicitação / resposta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Tem menos complexidade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É mais complexo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5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 tamanho da mensagem gerada é menor, pois usa o formato binário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 tamanho da mensagem gerada é mais porque usa o formato ASCII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abeçalho de</a:t>
                      </a: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2 bytes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abeçalho </a:t>
                      </a: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 8 bytes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Porta default 1883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Portas 80 ou 8080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57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Fornece segurança de dados com SSL / TLS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3333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Não fornece segurança, mas o HTTPS foi desenvolvido para isso</a:t>
                      </a:r>
                      <a:endParaRPr>
                        <a:solidFill>
                          <a:srgbClr val="33333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Mas afinal o que podemos fazer</a:t>
            </a:r>
            <a:br>
              <a:rPr lang="pt-BR"/>
            </a:br>
            <a:r>
              <a:rPr lang="pt-BR"/>
              <a:t>com MQTT?</a:t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74" y="970988"/>
            <a:ext cx="2561226" cy="320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ctrTitle"/>
          </p:nvPr>
        </p:nvSpPr>
        <p:spPr>
          <a:xfrm>
            <a:off x="1701750" y="94742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Setor automotivo, l</a:t>
            </a:r>
            <a:r>
              <a:rPr b="0" lang="pt-BR" sz="1533">
                <a:solidFill>
                  <a:srgbClr val="042A2B"/>
                </a:solidFill>
              </a:rPr>
              <a:t>ogístico, fabricação</a:t>
            </a:r>
            <a:endParaRPr b="0" sz="1533">
              <a:solidFill>
                <a:srgbClr val="042A2B"/>
              </a:solidFill>
            </a:endParaRPr>
          </a:p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Casas inteligentes</a:t>
            </a:r>
            <a:endParaRPr b="0" sz="1533">
              <a:solidFill>
                <a:srgbClr val="042A2B"/>
              </a:solidFill>
            </a:endParaRPr>
          </a:p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Indústria petrolífera</a:t>
            </a:r>
            <a:endParaRPr b="0" sz="1533">
              <a:solidFill>
                <a:srgbClr val="042A2B"/>
              </a:solidFill>
            </a:endParaRPr>
          </a:p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Transporte</a:t>
            </a:r>
            <a:endParaRPr b="0" sz="1533">
              <a:solidFill>
                <a:srgbClr val="042A2B"/>
              </a:solidFill>
            </a:endParaRPr>
          </a:p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Microserviços em geral</a:t>
            </a:r>
            <a:endParaRPr b="0" sz="1533">
              <a:solidFill>
                <a:srgbClr val="042A2B"/>
              </a:solidFill>
            </a:endParaRPr>
          </a:p>
          <a:p>
            <a:pPr indent="-316229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42A2B"/>
              </a:buClr>
              <a:buSzPct val="100000"/>
              <a:buChar char="●"/>
            </a:pPr>
            <a:r>
              <a:rPr b="0" lang="pt-BR" sz="1533">
                <a:solidFill>
                  <a:srgbClr val="042A2B"/>
                </a:solidFill>
              </a:rPr>
              <a:t>O céu é o limite</a:t>
            </a:r>
            <a:endParaRPr b="0" sz="1533">
              <a:solidFill>
                <a:srgbClr val="042A2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42A2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Casos de uso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Casos de uso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353" y="947425"/>
            <a:ext cx="5257300" cy="34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Casos de uso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676" y="975375"/>
            <a:ext cx="5048649" cy="3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ctrTitle"/>
          </p:nvPr>
        </p:nvSpPr>
        <p:spPr>
          <a:xfrm>
            <a:off x="1701750" y="1943400"/>
            <a:ext cx="5740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E se a gente fizesse um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monitor para nosso sistema?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953" y="1270538"/>
            <a:ext cx="2694125" cy="26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Introdoção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MQTT e universo </a:t>
            </a:r>
            <a:r>
              <a:rPr lang="pt-BR" sz="1350"/>
              <a:t>IoT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Histórico e p</a:t>
            </a:r>
            <a:r>
              <a:rPr lang="pt-BR" sz="1350"/>
              <a:t>ropósito </a:t>
            </a:r>
            <a:r>
              <a:rPr lang="pt-BR" sz="1350"/>
              <a:t>do MQTT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Importância no seu dia a dia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Arquitetura do protocolo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Mensagem, Tópicos, QoS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Casos de uso</a:t>
            </a:r>
            <a:endParaRPr sz="13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CD69"/>
              </a:buClr>
              <a:buSzPts val="1350"/>
              <a:buChar char="●"/>
            </a:pPr>
            <a:r>
              <a:rPr lang="pt-BR" sz="1350"/>
              <a:t>Exemplo </a:t>
            </a:r>
            <a:endParaRPr sz="1350"/>
          </a:p>
        </p:txBody>
      </p:sp>
      <p:sp>
        <p:nvSpPr>
          <p:cNvPr id="102" name="Google Shape;102;p17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O que veremos hoje?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Docker para facilitar a vida</a:t>
            </a:r>
            <a:endParaRPr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531" y="434350"/>
            <a:ext cx="3397319" cy="43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Coletar infos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do sistema com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node 16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275" y="970150"/>
            <a:ext cx="4795474" cy="32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Configs para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975" y="870812"/>
            <a:ext cx="6575749" cy="34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Publicar infos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no tópico</a:t>
            </a:r>
            <a:endParaRPr/>
          </a:p>
        </p:txBody>
      </p:sp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625" y="295625"/>
            <a:ext cx="5593226" cy="45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Receber 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enviar para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elastic</a:t>
            </a:r>
            <a:endParaRPr/>
          </a:p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300" y="332362"/>
            <a:ext cx="5664773" cy="44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ctrTitle"/>
          </p:nvPr>
        </p:nvSpPr>
        <p:spPr>
          <a:xfrm>
            <a:off x="1701750" y="94742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42A2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9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Pub/Sub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25" y="947425"/>
            <a:ext cx="7811527" cy="33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ctrTitle"/>
          </p:nvPr>
        </p:nvSpPr>
        <p:spPr>
          <a:xfrm>
            <a:off x="343674" y="1714400"/>
            <a:ext cx="5934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Visualizando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no kibana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350" y="1112288"/>
            <a:ext cx="6521551" cy="2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ctrTitle"/>
          </p:nvPr>
        </p:nvSpPr>
        <p:spPr>
          <a:xfrm>
            <a:off x="1701750" y="94742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MQTT</a:t>
            </a:r>
            <a:r>
              <a:rPr b="0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SparkFun Learn. Disponível em: &lt;https://learn.sparkfun.com/tutorials/introduction-to-mqtt/all&gt;. Acesso em: 7 Nov. 2022.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ESUG.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b="0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SlideShare iOS. Disponível em: &lt;https://www.slideshare.net/esug/mqtt-186206125&gt;. Acesso em: 7 Nov. 2022.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000000"/>
                </a:solidFill>
              </a:rPr>
              <a:t>SILVA JUNIOR</a:t>
            </a:r>
            <a:r>
              <a:rPr b="0" lang="pt-BR" sz="1050">
                <a:solidFill>
                  <a:srgbClr val="000000"/>
                </a:solidFill>
              </a:rPr>
              <a:t>, M. P. d. </a:t>
            </a:r>
            <a:r>
              <a:rPr lang="pt-BR" sz="1050">
                <a:solidFill>
                  <a:srgbClr val="000000"/>
                </a:solidFill>
              </a:rPr>
              <a:t>Análise entre protocolos HTTP e MQTT em projetos IOT</a:t>
            </a:r>
            <a:r>
              <a:rPr b="0" lang="pt-BR" sz="1050">
                <a:solidFill>
                  <a:srgbClr val="000000"/>
                </a:solidFill>
              </a:rPr>
              <a:t>. Nov. 2021. Monografia (TCC) – Universidade Tecnológica Federal do Paraná.</a:t>
            </a:r>
            <a:endParaRPr b="0" sz="10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42A2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>
            <p:ph type="title"/>
          </p:nvPr>
        </p:nvSpPr>
        <p:spPr>
          <a:xfrm>
            <a:off x="490518" y="4365805"/>
            <a:ext cx="7492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Gabriel Prando - Software Engineer (gabrie.prando@contasimples.com)</a:t>
            </a:r>
            <a:br>
              <a:rPr lang="pt-BR"/>
            </a:br>
            <a:r>
              <a:rPr lang="pt-BR"/>
              <a:t>Cloud Core | SMC  - Plataforma</a:t>
            </a:r>
            <a:endParaRPr/>
          </a:p>
        </p:txBody>
      </p:sp>
      <p:sp>
        <p:nvSpPr>
          <p:cNvPr id="382" name="Google Shape;382;p52"/>
          <p:cNvSpPr txBox="1"/>
          <p:nvPr>
            <p:ph idx="1" type="body"/>
          </p:nvPr>
        </p:nvSpPr>
        <p:spPr>
          <a:xfrm>
            <a:off x="481500" y="3994406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E por hoje é só</a:t>
            </a:r>
            <a:endParaRPr/>
          </a:p>
        </p:txBody>
      </p:sp>
      <p:sp>
        <p:nvSpPr>
          <p:cNvPr id="383" name="Google Shape;38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1701750" y="1943400"/>
            <a:ext cx="5740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IoT é definido por uma rede interconectada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500"/>
              <a:t>Dispositivos físicos, softwares, etc.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Área de IoT passa por um crescente na última década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500"/>
              <a:t>Estimativa de 50 bilhões de dispositivos interconectados em 2023 e mais de 75 bi nos próximos  </a:t>
            </a:r>
            <a:endParaRPr sz="150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Comum a troca de mensagens entre aplicações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" name="Google Shape;116;p19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MQTT e universo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 IoT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/>
              <a:t>Criado em 1999 por </a:t>
            </a:r>
            <a:r>
              <a:rPr lang="pt-BR" sz="1500">
                <a:solidFill>
                  <a:srgbClr val="000000"/>
                </a:solidFill>
              </a:rPr>
              <a:t>Andy Stanford-Clark (IBM)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500">
                <a:solidFill>
                  <a:srgbClr val="202124"/>
                </a:solidFill>
                <a:highlight>
                  <a:srgbClr val="F8F9FA"/>
                </a:highlight>
              </a:rPr>
              <a:t>Projetado como um transporte de mensagens de publicação/assinatura extremamente leve</a:t>
            </a:r>
            <a:r>
              <a:rPr lang="pt-BR" sz="1500"/>
              <a:t> 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0" lang="pt-BR" sz="1500">
                <a:latin typeface="Open Sans Light"/>
                <a:ea typeface="Open Sans Light"/>
                <a:cs typeface="Open Sans Light"/>
                <a:sym typeface="Open Sans Light"/>
              </a:rPr>
              <a:t>Dispositivos físicos, softwares, etc.	</a:t>
            </a:r>
            <a:endParaRPr sz="1500"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 Light"/>
              <a:buChar char="○"/>
            </a:pPr>
            <a:r>
              <a:rPr lang="pt-BR" sz="1500">
                <a:solidFill>
                  <a:srgbClr val="202124"/>
                </a:solidFill>
                <a:highlight>
                  <a:srgbClr val="F8F9FA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Ideal para conectar dispositivos remotos com um pequeno espaço de código e largura de banda de rede mínima</a:t>
            </a:r>
            <a:endParaRPr sz="1500">
              <a:solidFill>
                <a:srgbClr val="202124"/>
              </a:solidFill>
              <a:highlight>
                <a:srgbClr val="F8F9FA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●"/>
            </a:pPr>
            <a:r>
              <a:rPr lang="pt-BR" sz="1500">
                <a:solidFill>
                  <a:srgbClr val="202124"/>
                </a:solidFill>
                <a:highlight>
                  <a:srgbClr val="F8F9FA"/>
                </a:highlight>
              </a:rPr>
              <a:t>Comunicação bidirecional</a:t>
            </a:r>
            <a:endParaRPr sz="15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Char char="●"/>
            </a:pPr>
            <a:r>
              <a:rPr lang="pt-BR" sz="1500">
                <a:solidFill>
                  <a:srgbClr val="202124"/>
                </a:solidFill>
                <a:highlight>
                  <a:srgbClr val="F8F9FA"/>
                </a:highlight>
              </a:rPr>
              <a:t>Escalabilidade</a:t>
            </a:r>
            <a:endParaRPr sz="15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Histórico e propósito do </a:t>
            </a: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MQTT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701750" y="1943400"/>
            <a:ext cx="5740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Arquitetura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Utiliza o padrão de publicação e assinatura (pub/sub)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238" y="1677075"/>
            <a:ext cx="3389525" cy="25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ctrTitle"/>
          </p:nvPr>
        </p:nvSpPr>
        <p:spPr>
          <a:xfrm>
            <a:off x="1701750" y="1214075"/>
            <a:ext cx="57405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TCP/IP para conexão entre cliente (pub ou sub) e broker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Pode utilizar ou não, autenticação e criptografia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322475" y="194401"/>
            <a:ext cx="633600" cy="633600"/>
          </a:xfrm>
          <a:prstGeom prst="ellipse">
            <a:avLst/>
          </a:prstGeom>
          <a:solidFill>
            <a:srgbClr val="2DCD69">
              <a:alpha val="27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485300" y="295650"/>
            <a:ext cx="540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endParaRPr sz="2800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a Simpl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